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8" r:id="rId4"/>
    <p:sldId id="259" r:id="rId5"/>
    <p:sldId id="272" r:id="rId6"/>
    <p:sldId id="273" r:id="rId7"/>
    <p:sldId id="274" r:id="rId8"/>
    <p:sldId id="266" r:id="rId9"/>
    <p:sldId id="260" r:id="rId10"/>
    <p:sldId id="267" r:id="rId11"/>
    <p:sldId id="262" r:id="rId12"/>
    <p:sldId id="271" r:id="rId13"/>
    <p:sldId id="275" r:id="rId14"/>
    <p:sldId id="269" r:id="rId15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50" d="100"/>
          <a:sy n="50" d="100"/>
        </p:scale>
        <p:origin x="-1176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61AE9-DF89-4B3B-A076-F2A9FF259A62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E6C8F-506E-4B6B-9BDD-3590CE11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3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E6C8F-506E-4B6B-9BDD-3590CE11AF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3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66675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8700" y="2406653"/>
            <a:ext cx="6915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0">
                  <a:noFill/>
                </a:ln>
                <a:solidFill>
                  <a:srgbClr val="972B01"/>
                </a:solidFill>
                <a:effectLst/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5400" b="1" dirty="0" smtClean="0">
                <a:ln w="19050">
                  <a:noFill/>
                </a:ln>
                <a:solidFill>
                  <a:srgbClr val="972B01"/>
                </a:solidFill>
                <a:effectLst/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Сервировка стола </a:t>
            </a:r>
            <a:r>
              <a:rPr lang="ru-RU" sz="5400" b="1" dirty="0" smtClean="0">
                <a:ln w="19050">
                  <a:noFill/>
                </a:ln>
                <a:solidFill>
                  <a:srgbClr val="972B01"/>
                </a:solidFill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в детском дошкольном  учреждении</a:t>
            </a:r>
            <a:r>
              <a:rPr lang="ru-RU" sz="5400" b="1" dirty="0" smtClean="0">
                <a:ln w="19050">
                  <a:noFill/>
                </a:ln>
                <a:solidFill>
                  <a:srgbClr val="972B01"/>
                </a:solidFill>
                <a:effectLst/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5400" b="1" dirty="0">
              <a:ln w="19050">
                <a:noFill/>
              </a:ln>
              <a:solidFill>
                <a:srgbClr val="972B01"/>
              </a:solidFill>
              <a:effectLst/>
              <a:latin typeface="FrizQuadrataC" panose="040005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6138" y="5405656"/>
            <a:ext cx="47917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Автор:  Юн Светлана Константиновна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561975"/>
            <a:ext cx="712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Муниципальное </a:t>
            </a:r>
            <a:r>
              <a:rPr lang="ru-RU" dirty="0" smtClean="0">
                <a:latin typeface="Times New Roman"/>
                <a:ea typeface="Times New Roman"/>
              </a:rPr>
              <a:t>бюджетное </a:t>
            </a:r>
            <a:r>
              <a:rPr lang="ru-RU" dirty="0">
                <a:latin typeface="Times New Roman"/>
                <a:ea typeface="Times New Roman"/>
              </a:rPr>
              <a:t>дошкольное образовательное учреждение                       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«Детский сад № </a:t>
            </a:r>
            <a:r>
              <a:rPr lang="ru-RU" dirty="0" smtClean="0">
                <a:latin typeface="Times New Roman"/>
                <a:ea typeface="Times New Roman"/>
              </a:rPr>
              <a:t>253 города Челябинска __________________________________________________________</a:t>
            </a: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0" y="207819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9655" y="359115"/>
            <a:ext cx="6505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Сервировка </a:t>
            </a:r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столов </a:t>
            </a:r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 </a:t>
            </a:r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младших и в средних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группах</a:t>
            </a: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9" y="1205344"/>
            <a:ext cx="4031674" cy="20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6" y="3512852"/>
            <a:ext cx="3667644" cy="265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1" y="2487749"/>
            <a:ext cx="3322637" cy="81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0" y="1063199"/>
            <a:ext cx="3322637" cy="12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6506" r="4939" b="5373"/>
          <a:stretch/>
        </p:blipFill>
        <p:spPr bwMode="auto">
          <a:xfrm>
            <a:off x="4937760" y="3566161"/>
            <a:ext cx="4031673" cy="26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116" y="221277"/>
            <a:ext cx="6991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Сервировка стола в старших и подготовительных группах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podacha-blud.com/uploads/posts/2022-10/1665013279_61-podacha-blud-com-p-algoritm-servirovki-stola-v-starshei-grupp-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95" y="3208713"/>
            <a:ext cx="3983607" cy="32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39" y="706970"/>
            <a:ext cx="2984079" cy="19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95" y="914400"/>
            <a:ext cx="2096618" cy="205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95" y="822960"/>
            <a:ext cx="2008611" cy="214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76" y="2778086"/>
            <a:ext cx="2892061" cy="151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74" y="4414354"/>
            <a:ext cx="2958563" cy="129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352425"/>
            <a:ext cx="7658099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Главная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цель сервировки детского стола – обеспечение порядка и необходимых предметов для процесса принятия пищи. 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ru-RU" sz="2800" b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четких требований СанПиНа, единых правил сервировки и их соблюдение позволит детям легко запомнить все нюансы, связанные с накрыванием стола. 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приносит пользу не только в плане самодисциплины, но и доставляет ребенку радость от возможности сделать что-либо своими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руками.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02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102" y="1143000"/>
            <a:ext cx="7294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ДИДАКТИЧЕСКАЯ ИГРА: «Сервируем стол».</a:t>
            </a:r>
          </a:p>
          <a:p>
            <a:r>
              <a:rPr lang="ru-RU" dirty="0"/>
              <a:t>И для закрепления нашей темы , я предлагаю Вам дидактическую игру собственного создания: «Сервировка стола». </a:t>
            </a:r>
          </a:p>
          <a:p>
            <a:r>
              <a:rPr lang="ru-RU" dirty="0"/>
              <a:t>Данная дидактическая игра позволит совершенствовать и систематизировать знания детей по сервировке стола, закрепить в активном словаре детей названия посуды, развивать память и внимание.</a:t>
            </a:r>
          </a:p>
          <a:p>
            <a:r>
              <a:rPr lang="ru-RU" dirty="0"/>
              <a:t>В ходе игры ребенок закрепляет использование различных пространственных терминов для обозначения местоположения предмета в пространстве (в, над, на, за, под и пр.) . </a:t>
            </a:r>
          </a:p>
          <a:p>
            <a:r>
              <a:rPr lang="ru-RU" dirty="0"/>
              <a:t>У детей формируется умение сервировать стол, применять столовую посуду по назначению.</a:t>
            </a:r>
          </a:p>
          <a:p>
            <a:r>
              <a:rPr lang="ru-RU" dirty="0"/>
              <a:t> Она включает в себя  изучение меню с детьми, а также изучение состава готовых блюд.</a:t>
            </a:r>
          </a:p>
        </p:txBody>
      </p:sp>
    </p:spTree>
    <p:extLst>
      <p:ext uri="{BB962C8B-B14F-4D97-AF65-F5344CB8AC3E}">
        <p14:creationId xmlns:p14="http://schemas.microsoft.com/office/powerpoint/2010/main" val="112701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825" y="1381125"/>
            <a:ext cx="5257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rgbClr val="972B01"/>
                </a:solidFill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внимание, до новых встреч!</a:t>
            </a:r>
            <a:endParaRPr lang="ru-RU" sz="7200" b="1" dirty="0">
              <a:ln w="19050">
                <a:noFill/>
              </a:ln>
              <a:solidFill>
                <a:srgbClr val="972B01"/>
              </a:solidFill>
              <a:latin typeface="FrizQuadrataC" panose="040005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5375" y="536913"/>
            <a:ext cx="7391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Уважаемые коллеги.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Сегодня мы с вами поговорим о сервировке стола в детском дошкольном учреждении. </a:t>
            </a:r>
          </a:p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Психологический комфорт детей во время их пребывания в образовательном учреждении во многом зависит от организации питания.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9779" l="9934" r="97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77" y="3204777"/>
            <a:ext cx="4143374" cy="310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5375" y="257922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Важным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моментом в правильной организации питания является хорошая сервировка, она играет большую роль для развития аппетита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создает доброжелательный настрой у окружающих.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вести себя за столом, пользоваться столовыми приборами и салфетками развивает у детей уверенность в себе.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9779" l="9934" r="97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92" y="3612828"/>
            <a:ext cx="4326894" cy="32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7761" y="441395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ребенка правилам поведения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столом – прямая обязанность как воспитателя, так и младшего воспитателя,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которая происходит как на специальных организованных занятиях, так и во время приема пищи.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3555610"/>
            <a:ext cx="3305175" cy="238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7760" y="0"/>
            <a:ext cx="7748589" cy="7204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выдержка из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</a:rPr>
              <a:t>СанПин</a:t>
            </a:r>
            <a:r>
              <a:rPr lang="ru-RU" sz="2000" b="1" dirty="0" err="1" smtClean="0">
                <a:latin typeface="Times New Roman"/>
                <a:ea typeface="Times New Roman"/>
                <a:cs typeface="Times New Roman"/>
              </a:rPr>
              <a:t>а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13.13. Столовая и чайная посуда выделяется для каждой группы из расчета не менее одного комплекта на одного ребенка согласно списочному составу детей в группе. Используемая для детей столовая и чайная посуда (тарелки, блюдца, чашки) может быть изготовлена из фаянса, фарфора, а столовые приборы (ложки, вилки, ножи) - из нержавеющей стали. Не допускается использовать посуду с отбитыми краями, трещинами, сколами, деформированную, с поврежденной эмалью, пластмассовую и столовые приборы из алюминия.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213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323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763" y="87549"/>
            <a:ext cx="8083684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Требования СанПиНа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Существует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определенная схема сервировки стола в детском саду. Основные требования СанПиНа следующие: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	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298" y="2171273"/>
            <a:ext cx="813475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скатерть стелется на чистый стол,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ее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края должны быть чуть выше сидений;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763" y="3127144"/>
            <a:ext cx="808368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посуда для напитков ставится в центре;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763" y="3798103"/>
            <a:ext cx="813475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салфетки обязательно присутствуют только в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салфетнице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833" y="4769792"/>
            <a:ext cx="808368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тарелка с хлебом устанавливается по центру стола;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903" y="5542519"/>
            <a:ext cx="798154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столовые приборы кладут с правой от тарелки стороны;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6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323"/>
            <a:ext cx="913587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986" y="1880945"/>
            <a:ext cx="817609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для ягодного компота на блюдце должна быть чайная ложка;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762" y="548054"/>
            <a:ext cx="8132323" cy="98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вилка кладется зубцами вверх, а ложка –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выпуклой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стороной вверх;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762" y="2977875"/>
            <a:ext cx="813232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 наличии ножа вилка лежит слева от тарелки, а нож – справа;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762" y="4029160"/>
            <a:ext cx="813232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нарезку, салат и овощи подают в отдельных тарелочках или блюдцах;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986" y="4970956"/>
            <a:ext cx="817609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первые горячие блюда подаются только после рассаживания детей.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20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13" y="1190624"/>
            <a:ext cx="6766811" cy="508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64" l="9966" r="88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733550"/>
            <a:ext cx="1352550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90675" y="352425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образец сервировки стола в детском саду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7350" y="93107"/>
            <a:ext cx="650557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Введение столовых приборов:</a:t>
            </a:r>
            <a:endParaRPr 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95" y="806306"/>
            <a:ext cx="3659679" cy="223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5753"/>
            <a:ext cx="4148137" cy="38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1" y="3366655"/>
            <a:ext cx="3065357" cy="15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806306"/>
            <a:ext cx="3687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368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Windows User</cp:lastModifiedBy>
  <cp:revision>128</cp:revision>
  <dcterms:created xsi:type="dcterms:W3CDTF">2013-11-19T05:52:05Z</dcterms:created>
  <dcterms:modified xsi:type="dcterms:W3CDTF">2024-01-24T23:24:25Z</dcterms:modified>
</cp:coreProperties>
</file>